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9" r:id="rId3"/>
    <p:sldId id="258" r:id="rId4"/>
    <p:sldId id="261" r:id="rId5"/>
    <p:sldId id="260" r:id="rId6"/>
    <p:sldId id="262" r:id="rId7"/>
    <p:sldId id="263" r:id="rId8"/>
    <p:sldId id="264" r:id="rId9"/>
    <p:sldId id="265" r:id="rId10"/>
    <p:sldId id="269" r:id="rId11"/>
    <p:sldId id="270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37" d="100"/>
          <a:sy n="37" d="100"/>
        </p:scale>
        <p:origin x="56" y="6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13D76E-3EC7-47D8-8EBF-AE220AC8768C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325DD-F2C5-4CDA-8BBA-2FF77619F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998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4190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3199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46130-F0B6-7400-AA17-45269D2D26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99CD5-0F58-3DBF-11E1-25DEA1589E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E7138-BFDE-7AC3-F5DC-0CADE728F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A3707-DC2B-2588-E366-78502E959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848B7-7C62-19EA-C783-72C440F0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282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66A5-0DCB-375A-93CA-B1AD92469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9F998C-AAC8-B2CE-484D-B30F009CC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2C326-2D46-DEC9-8288-B892EAD75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C8AFE-8D8F-706A-9A03-312DA3CAC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5DC97-8E90-BD03-E140-EFA1330AB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04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7BD0AD-76D1-681B-53A6-1072694F2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81AD6-9D55-8906-5ABE-B09959832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89AE4-97A0-3F6C-11D9-513355720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A62EE-F738-CB6C-817B-BE6FBD433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6AB5F-B3D0-26A1-A4BD-CBFCBD58C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0095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00735-E0D6-848B-29AB-A2DAA046F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D6AF4-3BD7-17F0-D672-EEB7A7EE2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6D30D-3C99-E582-809E-1695C0D08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83B6E-4AB9-BBAC-C843-9FF7491EA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2058D-75D3-3AAD-72E1-9810BCF4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298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0EB18-4DE6-74CE-D189-B1FFB4F6F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BE8AE-504E-9281-4DD2-AB7822CC7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962A8-C936-1800-5A4D-94AB4BE5B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E9C5C-B264-1A88-D189-B4122E389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98163-D0BF-4D7D-2343-73280C75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55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D27EA-1C84-8D83-313F-B8AAC7DF4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A5DE5-DB2A-A2E8-6BA0-8DE513A31A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75B4D2-D6DB-6998-C838-7AC1CA57D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B301CF-B038-6978-9BDD-68812C725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ECFE8-8BAA-026B-74D5-0CD9FB632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60C855-7CDE-A841-F147-1D1A30981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035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7AEE-0735-22A5-A17B-44C2F11DA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5D6AA-2A8F-EE4C-2A24-142162C18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C9931-085E-77DC-C1B2-0E6EAF3CA7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5E002C-EE78-356D-91BE-460CEE1D69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7D6626-E8B3-E7ED-FADC-EE7AA0C979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9FD1E3-318F-BB81-441E-20A43B224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A8111D-4E40-C843-7AAF-2D910324E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D40AB4-6DD3-B77C-250E-96F2E772F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991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8E85D-6782-47FE-C7F6-4B4011CDE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654540-23BF-144A-6C4C-91F654F6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D7BDB4-297D-3123-71E6-50B24941A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8A8CB-20FA-153A-E236-9A11ACD3E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2B75AE-1924-4990-CF17-BB61F0193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8FCD96-8B92-C12F-69E6-7AF0AD87D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F35EA-7F84-3D2A-E7BA-0526D0FDA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9219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5585E-CC52-9DBD-77B0-EBC26738D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75C3B-1C69-8429-459B-6C3ACF608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11829-16A5-D517-DAB1-4BA56B051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226161-BE5A-19C6-60FD-3A4430B93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135ABD-A069-297B-CFD9-36D34B602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534DE5-742F-0308-83CC-9330015DB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018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BD932-45D5-24AD-7333-14D98CA1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AE0F4D-F950-4738-1F82-E9E7786ACE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75CEF-8AAA-0B6A-FDA9-889125807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1AA63E-F825-1EF0-BF81-A091FC009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8F6CB-C131-3D3C-DEBF-0578E1563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532AE1-E906-BB34-D23C-B2940970E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9004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ADBA43-198C-2700-BB19-FA71FA6A4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2C43A9-3D7D-DADF-E847-0F2263D97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CE609-55E8-32B2-CA7D-05F372669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90A556-3D1D-4862-8764-45C9BFA8E66B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16502-DDD8-E88E-4D36-6E4906828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6147F-6563-F913-5A1D-71E2FCC3B6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2BD42-02AC-4A8C-8EFC-510DEAF72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720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2819400" y="0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3950"/>
            </a:pPr>
            <a:r>
              <a:rPr lang="en-US" sz="3950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1"/>
            <a:ext cx="106680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3009900" y="5898172"/>
            <a:ext cx="6324600" cy="1249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2065" marR="5080" algn="ctr">
              <a:lnSpc>
                <a:spcPct val="100800"/>
              </a:lnSpc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Electronics &amp; Communication Engineering, </a:t>
            </a:r>
            <a:endParaRPr dirty="0"/>
          </a:p>
          <a:p>
            <a:pPr marL="12065" marR="5080" algn="ctr">
              <a:lnSpc>
                <a:spcPct val="100800"/>
              </a:lnSpc>
              <a:spcBef>
                <a:spcPts val="85"/>
              </a:spcBef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Atria Institute of Technology, Bangalore</a:t>
            </a:r>
            <a:endParaRPr dirty="0"/>
          </a:p>
          <a:p>
            <a:pPr marL="12065" marR="5080" algn="ctr">
              <a:lnSpc>
                <a:spcPct val="100800"/>
              </a:lnSpc>
              <a:spcBef>
                <a:spcPts val="85"/>
              </a:spcBef>
            </a:pPr>
            <a:r>
              <a:rPr lang="en-US" dirty="0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065" marR="5080" algn="ctr">
              <a:lnSpc>
                <a:spcPct val="100800"/>
              </a:lnSpc>
              <a:spcBef>
                <a:spcPts val="85"/>
              </a:spcBef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3962400" y="3574502"/>
            <a:ext cx="4267200" cy="14478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1463040" y="3490750"/>
            <a:ext cx="7402286" cy="2000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4" algn="ctr"/>
            <a:endParaRPr lang="en-US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4"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Guide:</a:t>
            </a:r>
          </a:p>
          <a:p>
            <a:pPr lvl="4"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 MANGALA GOWRI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4" algn="ctr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Associate Professor, Dept of ECE, Atria IT,</a:t>
            </a:r>
          </a:p>
          <a:p>
            <a:pPr lvl="4"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Bangalore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dirty="0"/>
          </a:p>
          <a:p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86400" y="5065973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"/>
          <p:cNvSpPr/>
          <p:nvPr/>
        </p:nvSpPr>
        <p:spPr>
          <a:xfrm>
            <a:off x="3131312" y="1722424"/>
            <a:ext cx="5853176" cy="1881251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96" name="Google Shape;96;p1"/>
          <p:cNvGraphicFramePr/>
          <p:nvPr>
            <p:extLst>
              <p:ext uri="{D42A27DB-BD31-4B8C-83A1-F6EECF244321}">
                <p14:modId xmlns:p14="http://schemas.microsoft.com/office/powerpoint/2010/main" val="1081396554"/>
              </p:ext>
            </p:extLst>
          </p:nvPr>
        </p:nvGraphicFramePr>
        <p:xfrm>
          <a:off x="3562350" y="1920772"/>
          <a:ext cx="5219700" cy="137163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609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9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Varsha.V</a:t>
                      </a:r>
                      <a:endParaRPr sz="2400" b="0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b="0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Sneka.P</a:t>
                      </a:r>
                      <a:endParaRPr sz="2400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Sanjay.S</a:t>
                      </a:r>
                      <a:endParaRPr sz="2400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7" name="Google Shape;97;p1"/>
          <p:cNvSpPr txBox="1"/>
          <p:nvPr/>
        </p:nvSpPr>
        <p:spPr>
          <a:xfrm>
            <a:off x="1676400" y="990778"/>
            <a:ext cx="8534400" cy="619385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86675" rIns="0" bIns="0" anchor="t" anchorCtr="0">
            <a:spAutoFit/>
          </a:bodyPr>
          <a:lstStyle/>
          <a:p>
            <a:pPr marL="497840" algn="ctr"/>
            <a:r>
              <a:rPr lang="en-US" sz="2800" b="1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Development Of Line Following Robot</a:t>
            </a:r>
            <a:endParaRPr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76400" y="0"/>
            <a:ext cx="99060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9"/>
          <p:cNvSpPr txBox="1"/>
          <p:nvPr/>
        </p:nvSpPr>
        <p:spPr>
          <a:xfrm>
            <a:off x="2743200" y="0"/>
            <a:ext cx="67818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3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Obtained Output</a:t>
            </a:r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9" name="Google Shape;239;p9"/>
          <p:cNvSpPr txBox="1"/>
          <p:nvPr/>
        </p:nvSpPr>
        <p:spPr>
          <a:xfrm>
            <a:off x="665018" y="1209964"/>
            <a:ext cx="9642763" cy="1679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endParaRPr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0" name="Google Shape;240;p9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241" name="Google Shape;241;p9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242" name="Google Shape;242;p9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10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9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WhatsApp Video 2023-06-15 at 08.11.27">
            <a:hlinkClick r:id="" action="ppaction://media"/>
            <a:extLst>
              <a:ext uri="{FF2B5EF4-FFF2-40B4-BE49-F238E27FC236}">
                <a16:creationId xmlns:a16="http://schemas.microsoft.com/office/drawing/2014/main" id="{D590CF8F-413E-23A0-6C65-03E0287249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81381" y="1422399"/>
            <a:ext cx="7139709" cy="442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49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76400" y="0"/>
            <a:ext cx="99060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9"/>
          <p:cNvSpPr txBox="1"/>
          <p:nvPr/>
        </p:nvSpPr>
        <p:spPr>
          <a:xfrm>
            <a:off x="2743200" y="0"/>
            <a:ext cx="67818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3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Obtained Output</a:t>
            </a:r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9" name="Google Shape;239;p9"/>
          <p:cNvSpPr txBox="1"/>
          <p:nvPr/>
        </p:nvSpPr>
        <p:spPr>
          <a:xfrm>
            <a:off x="665018" y="1209964"/>
            <a:ext cx="9642763" cy="1679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  <a:buSzPts val="2400"/>
            </a:pPr>
            <a:endParaRPr lang="en-US"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0" name="Google Shape;240;p9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241" name="Google Shape;241;p9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242" name="Google Shape;242;p9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11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9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WhatsApp Video 2023-06-15 at 09.21.30">
            <a:hlinkClick r:id="" action="ppaction://media"/>
            <a:extLst>
              <a:ext uri="{FF2B5EF4-FFF2-40B4-BE49-F238E27FC236}">
                <a16:creationId xmlns:a16="http://schemas.microsoft.com/office/drawing/2014/main" id="{D879B3BC-FBD6-564A-0053-FD4572823F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863273" y="1452013"/>
            <a:ext cx="6982690" cy="389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07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10668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11"/>
          <p:cNvSpPr txBox="1"/>
          <p:nvPr/>
        </p:nvSpPr>
        <p:spPr>
          <a:xfrm>
            <a:off x="2819400" y="0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r>
              <a:rPr lang="en-US" sz="3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Applications</a:t>
            </a:r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2" name="Google Shape;272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11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274" name="Google Shape;274;p11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275" name="Google Shape;275;p11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12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6" name="Google Shape;276;p11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9B260D2-6EAD-B902-F90B-76B15E007834}"/>
              </a:ext>
            </a:extLst>
          </p:cNvPr>
          <p:cNvSpPr>
            <a:spLocks noGrp="1"/>
          </p:cNvSpPr>
          <p:nvPr/>
        </p:nvSpPr>
        <p:spPr>
          <a:xfrm>
            <a:off x="1295402" y="17695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of the major fields in which the line following robot and dut are: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Industrial Automation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Food and Beverage Industry</a:t>
            </a:r>
            <a:endParaRPr lang="en-IN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Medical Facilities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Cleanliness and Maintenance</a:t>
            </a:r>
            <a:endParaRPr lang="en-IN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Education and Research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Waste Management Optimization</a:t>
            </a:r>
            <a:endParaRPr lang="en-IN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Smart City Initiatives.</a:t>
            </a:r>
            <a:endParaRPr lang="en-IN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10668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2"/>
          <p:cNvSpPr txBox="1"/>
          <p:nvPr/>
        </p:nvSpPr>
        <p:spPr>
          <a:xfrm>
            <a:off x="2819400" y="0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r>
              <a:rPr lang="en-US" sz="3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0" name="Google Shape;290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293" name="Google Shape;293;p12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294" name="Google Shape;294;p12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13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5" name="Google Shape;295;p12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6C5F4EE-B62C-0E8C-5FD5-3E7D80EB6249}"/>
              </a:ext>
            </a:extLst>
          </p:cNvPr>
          <p:cNvSpPr>
            <a:spLocks noGrp="1"/>
          </p:cNvSpPr>
          <p:nvPr/>
        </p:nvSpPr>
        <p:spPr>
          <a:xfrm>
            <a:off x="1295402" y="17695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i="0" u="none" strike="noStrike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“Line following robots on factory floors”,</a:t>
            </a:r>
            <a:r>
              <a:rPr lang="en-US" sz="2200" b="0" i="0" u="none" strike="noStrike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Significance and Simulation study using Coppelia Sim. Saharsh Oswal1 and Saravanakumar ,School of Mechanical Engineering, Vellore Institute of Technology, India 2021.</a:t>
            </a:r>
          </a:p>
          <a:p>
            <a:r>
              <a:rPr lang="en-US" sz="2200" b="1" u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“Vision-Based Line Following Robot In Webots”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Alfian Maarif, Aninditya Anggari Nuryono, Iswanto, FORTEI, IEEE 2020.</a:t>
            </a:r>
          </a:p>
          <a:p>
            <a:r>
              <a:rPr lang="en-US" sz="2200" b="1" i="0" u="none" strike="noStrike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“Line Following Robot Using Arduino for Hospital”,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Jagruti Chaudhari, Asmita Desai, S. Gavarskar, ICCT,IEEE 2019.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b="0" i="0" u="none" strike="noStrike" kern="120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10668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13"/>
          <p:cNvSpPr txBox="1"/>
          <p:nvPr/>
        </p:nvSpPr>
        <p:spPr>
          <a:xfrm>
            <a:off x="2743200" y="7761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2" name="Google Shape;302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3"/>
          <p:cNvSpPr/>
          <p:nvPr/>
        </p:nvSpPr>
        <p:spPr>
          <a:xfrm>
            <a:off x="1524000" y="2590800"/>
            <a:ext cx="9144000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9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9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4" name="Google Shape;304;p13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305" name="Google Shape;305;p13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306" name="Google Shape;306;p13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14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7" name="Google Shape;307;p13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/>
          <p:nvPr/>
        </p:nvSpPr>
        <p:spPr>
          <a:xfrm>
            <a:off x="2184971" y="1478007"/>
            <a:ext cx="3135525" cy="654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5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dirty="0"/>
          </a:p>
        </p:txBody>
      </p:sp>
      <p:sp>
        <p:nvSpPr>
          <p:cNvPr id="103" name="Google Shape;103;p2"/>
          <p:cNvSpPr/>
          <p:nvPr/>
        </p:nvSpPr>
        <p:spPr>
          <a:xfrm>
            <a:off x="2184972" y="1964385"/>
            <a:ext cx="2290573" cy="487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5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</a:t>
            </a:r>
            <a:endParaRPr dirty="0"/>
          </a:p>
        </p:txBody>
      </p:sp>
      <p:sp>
        <p:nvSpPr>
          <p:cNvPr id="104" name="Google Shape;104;p2"/>
          <p:cNvSpPr/>
          <p:nvPr/>
        </p:nvSpPr>
        <p:spPr>
          <a:xfrm>
            <a:off x="2184971" y="2468358"/>
            <a:ext cx="2672538" cy="313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5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dirty="0"/>
          </a:p>
        </p:txBody>
      </p:sp>
      <p:sp>
        <p:nvSpPr>
          <p:cNvPr id="105" name="Google Shape;105;p2"/>
          <p:cNvSpPr/>
          <p:nvPr/>
        </p:nvSpPr>
        <p:spPr>
          <a:xfrm>
            <a:off x="2184972" y="2978637"/>
            <a:ext cx="3911029" cy="38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5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overview with block diagram</a:t>
            </a:r>
            <a:endParaRPr dirty="0"/>
          </a:p>
        </p:txBody>
      </p:sp>
      <p:sp>
        <p:nvSpPr>
          <p:cNvPr id="106" name="Google Shape;106;p2"/>
          <p:cNvSpPr/>
          <p:nvPr/>
        </p:nvSpPr>
        <p:spPr>
          <a:xfrm>
            <a:off x="2184972" y="3488917"/>
            <a:ext cx="1929829" cy="510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5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dirty="0"/>
          </a:p>
        </p:txBody>
      </p:sp>
      <p:sp>
        <p:nvSpPr>
          <p:cNvPr id="107" name="Google Shape;107;p2"/>
          <p:cNvSpPr/>
          <p:nvPr/>
        </p:nvSpPr>
        <p:spPr>
          <a:xfrm>
            <a:off x="2184972" y="3999196"/>
            <a:ext cx="2290573" cy="330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5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Expected Outcome</a:t>
            </a:r>
            <a:endParaRPr dirty="0"/>
          </a:p>
        </p:txBody>
      </p:sp>
      <p:sp>
        <p:nvSpPr>
          <p:cNvPr id="108" name="Google Shape;108;p2"/>
          <p:cNvSpPr/>
          <p:nvPr/>
        </p:nvSpPr>
        <p:spPr>
          <a:xfrm>
            <a:off x="2184972" y="4509475"/>
            <a:ext cx="2463229" cy="439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5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Obtained output</a:t>
            </a:r>
            <a:endParaRPr dirty="0"/>
          </a:p>
        </p:txBody>
      </p:sp>
      <p:sp>
        <p:nvSpPr>
          <p:cNvPr id="109" name="Google Shape;109;p2"/>
          <p:cNvSpPr/>
          <p:nvPr/>
        </p:nvSpPr>
        <p:spPr>
          <a:xfrm>
            <a:off x="2184972" y="5019754"/>
            <a:ext cx="2082229" cy="360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5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Applications</a:t>
            </a:r>
            <a:endParaRPr dirty="0"/>
          </a:p>
        </p:txBody>
      </p:sp>
      <p:sp>
        <p:nvSpPr>
          <p:cNvPr id="110" name="Google Shape;110;p2"/>
          <p:cNvSpPr/>
          <p:nvPr/>
        </p:nvSpPr>
        <p:spPr>
          <a:xfrm>
            <a:off x="2184972" y="5530032"/>
            <a:ext cx="1929829" cy="46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5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dirty="0"/>
          </a:p>
        </p:txBody>
      </p:sp>
      <p:pic>
        <p:nvPicPr>
          <p:cNvPr id="111" name="Google Shape;11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10668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"/>
          <p:cNvSpPr txBox="1">
            <a:spLocks noGrp="1"/>
          </p:cNvSpPr>
          <p:nvPr>
            <p:ph type="title"/>
          </p:nvPr>
        </p:nvSpPr>
        <p:spPr>
          <a:xfrm>
            <a:off x="2819400" y="0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3950"/>
            </a:pPr>
            <a:r>
              <a:rPr lang="en-US" sz="3950" dirty="0">
                <a:latin typeface="Times New Roman"/>
                <a:ea typeface="Times New Roman"/>
                <a:cs typeface="Times New Roman"/>
                <a:sym typeface="Times New Roman"/>
              </a:rPr>
              <a:t>Presentation Overview</a:t>
            </a:r>
            <a:endParaRPr sz="395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115" name="Google Shape;115;p2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 dirty="0"/>
          </a:p>
        </p:txBody>
      </p:sp>
      <p:sp>
        <p:nvSpPr>
          <p:cNvPr id="116" name="Google Shape;116;p2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2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2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10668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"/>
          <p:cNvSpPr txBox="1"/>
          <p:nvPr/>
        </p:nvSpPr>
        <p:spPr>
          <a:xfrm>
            <a:off x="2819400" y="0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r>
              <a:rPr lang="en-US" sz="395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395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4" name="Google Shape;12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128" name="Google Shape;128;p3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129" name="Google Shape;129;p3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3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Google Shape;130;p3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312AA-C1A1-00E4-57BA-57AF625383AA}"/>
              </a:ext>
            </a:extLst>
          </p:cNvPr>
          <p:cNvSpPr txBox="1"/>
          <p:nvPr/>
        </p:nvSpPr>
        <p:spPr>
          <a:xfrm>
            <a:off x="988291" y="1859339"/>
            <a:ext cx="938414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following robots are designed to follow lines on surfaces using infrared sensors.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They use an IR transmitter and receiver to detect reflected light from white surfaces and absorbance on black surfaces or remote control.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robots can be controlled using voice commands through an Android device.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demonstration of line following robot can be represented as smart dustbin dut.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design, assembly, and simulation of these robots are done using Arduino software</a:t>
            </a:r>
            <a:endParaRPr lang="en-IN" sz="2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10668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4"/>
          <p:cNvSpPr txBox="1"/>
          <p:nvPr/>
        </p:nvSpPr>
        <p:spPr>
          <a:xfrm>
            <a:off x="2819400" y="0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r>
              <a:rPr lang="en-US" sz="3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</a:t>
            </a:r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7" name="Google Shape;137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8" name="Google Shape;138;p4"/>
          <p:cNvGraphicFramePr/>
          <p:nvPr>
            <p:extLst>
              <p:ext uri="{D42A27DB-BD31-4B8C-83A1-F6EECF244321}">
                <p14:modId xmlns:p14="http://schemas.microsoft.com/office/powerpoint/2010/main" val="3924352279"/>
              </p:ext>
            </p:extLst>
          </p:nvPr>
        </p:nvGraphicFramePr>
        <p:xfrm>
          <a:off x="1807145" y="1367896"/>
          <a:ext cx="8673977" cy="4603752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9013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2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843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Authors</a:t>
                      </a:r>
                      <a:endParaRPr sz="2000" b="1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Title, Contributions and Observations</a:t>
                      </a:r>
                      <a:endParaRPr sz="2000" b="1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52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Jagruti Chaudhari, Asmita Desai, S. Gavarskar, ICCT,IEEE 2019.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“Line Following Robot Using Arduino for Hospital”, </a:t>
                      </a:r>
                      <a:r>
                        <a:rPr lang="en-US" sz="1800" b="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LFP using Arduino for transportation inside the health care institution.</a:t>
                      </a:r>
                      <a:r>
                        <a:rPr lang="en-US" sz="1800" b="1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1800" b="0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6518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Alfian Maarif, Aninditya Anggari Nuryono, Iswanto, FORTEI, IEEE 2020</a:t>
                      </a:r>
                      <a:endParaRPr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“Vision-Based Line Following Robot In Webots”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The line following robot aims to detect image based lines and to navigate the robot to follow the path</a:t>
                      </a:r>
                      <a:r>
                        <a:rPr lang="en-US" dirty="0"/>
                        <a:t>.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702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Saharsh Oswal1 and Saravanakumar, School of Mechanical Engineering, Vellore Institute of Technology, India 2021.</a:t>
                      </a:r>
                      <a:r>
                        <a:rPr lang="en-IN" sz="18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1800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“Line following robots on factory floors”,  </a:t>
                      </a:r>
                      <a:r>
                        <a:rPr lang="en-US" sz="1800" b="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Significance and Simulation study using Coppelia Sim. Studying and working on LFR.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9" name="Google Shape;139;p4"/>
          <p:cNvSpPr txBox="1">
            <a:spLocks noGrp="1"/>
          </p:cNvSpPr>
          <p:nvPr>
            <p:ph type="dt" idx="10"/>
          </p:nvPr>
        </p:nvSpPr>
        <p:spPr>
          <a:xfrm>
            <a:off x="1807145" y="6560496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140" name="Google Shape;140;p4"/>
          <p:cNvSpPr txBox="1">
            <a:spLocks noGrp="1"/>
          </p:cNvSpPr>
          <p:nvPr>
            <p:ph type="ftr" idx="11"/>
          </p:nvPr>
        </p:nvSpPr>
        <p:spPr>
          <a:xfrm>
            <a:off x="4647120" y="6548719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141" name="Google Shape;141;p4"/>
          <p:cNvSpPr txBox="1">
            <a:spLocks noGrp="1"/>
          </p:cNvSpPr>
          <p:nvPr>
            <p:ph type="sldNum" idx="12"/>
          </p:nvPr>
        </p:nvSpPr>
        <p:spPr>
          <a:xfrm>
            <a:off x="8103915" y="6560497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4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1539893" y="6596094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10668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5"/>
          <p:cNvSpPr txBox="1"/>
          <p:nvPr/>
        </p:nvSpPr>
        <p:spPr>
          <a:xfrm>
            <a:off x="2819400" y="0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r>
              <a:rPr lang="en-US" sz="3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9" name="Google Shape;14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5"/>
          <p:cNvSpPr/>
          <p:nvPr/>
        </p:nvSpPr>
        <p:spPr>
          <a:xfrm>
            <a:off x="1981200" y="3733800"/>
            <a:ext cx="8656944" cy="89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indent="-190500">
              <a:buClr>
                <a:schemeClr val="dk1"/>
              </a:buClr>
              <a:buSzPts val="2400"/>
            </a:pP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5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152" name="Google Shape;152;p5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153" name="Google Shape;153;p5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5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5CFA29-16F5-FA93-087A-55A64EC7061E}"/>
              </a:ext>
            </a:extLst>
          </p:cNvPr>
          <p:cNvSpPr txBox="1"/>
          <p:nvPr/>
        </p:nvSpPr>
        <p:spPr>
          <a:xfrm>
            <a:off x="1676400" y="1846927"/>
            <a:ext cx="8961744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Before the invention of line following robots, there were several challenges and limitations in various fields that required automated systems.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 Labo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Precision</a:t>
            </a:r>
            <a:endParaRPr lang="en-US" sz="22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Flexibility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Safety Risk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robots helped improve efficiency, reduce costs, enhance safety, and open up new possibilities for automation and research in various industries and fields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000" dirty="0"/>
          </a:p>
          <a:p>
            <a:pPr lvl="1">
              <a:buClrTx/>
            </a:pPr>
            <a:endParaRPr lang="en-IN" sz="22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10668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6"/>
          <p:cNvSpPr txBox="1"/>
          <p:nvPr/>
        </p:nvSpPr>
        <p:spPr>
          <a:xfrm>
            <a:off x="2819400" y="0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r>
              <a:rPr lang="en-US" sz="3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block diagram</a:t>
            </a:r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2" name="Google Shape;172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6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179" name="Google Shape;179;p6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180" name="Google Shape;180;p6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6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6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A9041A-E9E0-A8A0-EB9E-4A68F1A16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258" y="2028188"/>
            <a:ext cx="6335485" cy="280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A9041A-E9E0-A8A0-EB9E-4A68F1A16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658" y="2180588"/>
            <a:ext cx="6335485" cy="280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561665-7643-5F4E-4388-E289EBDC1105}"/>
              </a:ext>
            </a:extLst>
          </p:cNvPr>
          <p:cNvSpPr txBox="1"/>
          <p:nvPr/>
        </p:nvSpPr>
        <p:spPr>
          <a:xfrm>
            <a:off x="4248728" y="52887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Fig1:line following robot</a:t>
            </a:r>
            <a:r>
              <a:rPr lang="en-IN" sz="1800" i="0" u="none" strike="noStrik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dut</a:t>
            </a:r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1066800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7"/>
          <p:cNvSpPr txBox="1"/>
          <p:nvPr/>
        </p:nvSpPr>
        <p:spPr>
          <a:xfrm>
            <a:off x="2819400" y="0"/>
            <a:ext cx="67056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r>
              <a:rPr lang="en-US" sz="3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2" name="Google Shape;192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7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194" name="Google Shape;194;p7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195" name="Google Shape;195;p7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7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7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97" name="Google Shape;197;p7"/>
          <p:cNvGrpSpPr/>
          <p:nvPr/>
        </p:nvGrpSpPr>
        <p:grpSpPr>
          <a:xfrm>
            <a:off x="-3512184" y="463691"/>
            <a:ext cx="13858819" cy="6240050"/>
            <a:chOff x="-5240195" y="-802595"/>
            <a:chExt cx="13619854" cy="6240050"/>
          </a:xfrm>
        </p:grpSpPr>
        <p:sp>
          <p:nvSpPr>
            <p:cNvPr id="198" name="Google Shape;198;p7"/>
            <p:cNvSpPr/>
            <p:nvPr/>
          </p:nvSpPr>
          <p:spPr>
            <a:xfrm>
              <a:off x="-5240195" y="-802595"/>
              <a:ext cx="6240050" cy="6240050"/>
            </a:xfrm>
            <a:prstGeom prst="blockArc">
              <a:avLst>
                <a:gd name="adj1" fmla="val 18900000"/>
                <a:gd name="adj2" fmla="val 2700000"/>
                <a:gd name="adj3" fmla="val 346"/>
              </a:avLst>
            </a:prstGeom>
            <a:noFill/>
            <a:ln w="25400" cap="flat" cmpd="sng">
              <a:solidFill>
                <a:srgbClr val="3B64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499151" y="288490"/>
              <a:ext cx="7880508" cy="579542"/>
            </a:xfrm>
            <a:prstGeom prst="rect">
              <a:avLst/>
            </a:prstGeom>
            <a:solidFill>
              <a:srgbClr val="93B3D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" name="Google Shape;200;p7"/>
            <p:cNvSpPr txBox="1"/>
            <p:nvPr/>
          </p:nvSpPr>
          <p:spPr>
            <a:xfrm>
              <a:off x="499151" y="288490"/>
              <a:ext cx="7880508" cy="5795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60000" tIns="60950" rIns="60950" bIns="60950" anchor="ctr" anchorCtr="0">
              <a:noAutofit/>
            </a:bodyPr>
            <a:lstStyle/>
            <a:p>
              <a:pPr>
                <a:lnSpc>
                  <a:spcPct val="90000"/>
                </a:lnSpc>
                <a:buClr>
                  <a:schemeClr val="dk1"/>
                </a:buClr>
                <a:buSzPts val="2400"/>
              </a:pPr>
              <a:endParaRPr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75074" y="217143"/>
              <a:ext cx="724428" cy="724428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914384" y="1157526"/>
              <a:ext cx="7465224" cy="579542"/>
            </a:xfrm>
            <a:prstGeom prst="rect">
              <a:avLst/>
            </a:prstGeom>
            <a:solidFill>
              <a:srgbClr val="93B3D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" name="Google Shape;203;p7"/>
            <p:cNvSpPr txBox="1"/>
            <p:nvPr/>
          </p:nvSpPr>
          <p:spPr>
            <a:xfrm>
              <a:off x="914384" y="1157526"/>
              <a:ext cx="7465224" cy="5795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60000" tIns="60950" rIns="60950" bIns="60950" anchor="ctr" anchorCtr="0">
              <a:noAutofit/>
            </a:bodyPr>
            <a:lstStyle/>
            <a:p>
              <a:pPr>
                <a:lnSpc>
                  <a:spcPct val="90000"/>
                </a:lnSpc>
                <a:buClr>
                  <a:schemeClr val="dk1"/>
                </a:buClr>
                <a:buSzPts val="2400"/>
              </a:pPr>
              <a:endParaRPr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490358" y="1086179"/>
              <a:ext cx="724428" cy="724428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1041888" y="2026562"/>
              <a:ext cx="7337766" cy="579542"/>
            </a:xfrm>
            <a:prstGeom prst="rect">
              <a:avLst/>
            </a:prstGeom>
            <a:solidFill>
              <a:srgbClr val="93B3D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" name="Google Shape;206;p7"/>
            <p:cNvSpPr txBox="1"/>
            <p:nvPr/>
          </p:nvSpPr>
          <p:spPr>
            <a:xfrm>
              <a:off x="1041888" y="2026562"/>
              <a:ext cx="7337766" cy="5795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60000" tIns="60950" rIns="60950" bIns="60950" anchor="ctr" anchorCtr="0">
              <a:noAutofit/>
            </a:bodyPr>
            <a:lstStyle/>
            <a:p>
              <a:pPr>
                <a:lnSpc>
                  <a:spcPct val="90000"/>
                </a:lnSpc>
                <a:buClr>
                  <a:schemeClr val="dk1"/>
                </a:buClr>
                <a:buSzPts val="2400"/>
              </a:pPr>
              <a:endParaRPr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617816" y="1955215"/>
              <a:ext cx="724428" cy="724428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914384" y="2895598"/>
              <a:ext cx="7465224" cy="579542"/>
            </a:xfrm>
            <a:prstGeom prst="rect">
              <a:avLst/>
            </a:prstGeom>
            <a:solidFill>
              <a:srgbClr val="93B3D7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" name="Google Shape;209;p7"/>
            <p:cNvSpPr txBox="1"/>
            <p:nvPr/>
          </p:nvSpPr>
          <p:spPr>
            <a:xfrm>
              <a:off x="914384" y="2895598"/>
              <a:ext cx="7465224" cy="5795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60000" tIns="60950" rIns="60950" bIns="60950" anchor="ctr" anchorCtr="0">
              <a:noAutofit/>
            </a:bodyPr>
            <a:lstStyle/>
            <a:p>
              <a:pPr>
                <a:lnSpc>
                  <a:spcPct val="90000"/>
                </a:lnSpc>
                <a:buClr>
                  <a:schemeClr val="dk1"/>
                </a:buClr>
                <a:buSzPts val="2400"/>
              </a:pPr>
              <a:endParaRPr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490358" y="2824251"/>
              <a:ext cx="724428" cy="724428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14" name="Google Shape;214;p7"/>
          <p:cNvSpPr txBox="1"/>
          <p:nvPr/>
        </p:nvSpPr>
        <p:spPr>
          <a:xfrm>
            <a:off x="2133600" y="1600200"/>
            <a:ext cx="228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7"/>
          <p:cNvSpPr txBox="1"/>
          <p:nvPr/>
        </p:nvSpPr>
        <p:spPr>
          <a:xfrm>
            <a:off x="2598506" y="2447346"/>
            <a:ext cx="14469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6" name="Google Shape;216;p7"/>
          <p:cNvSpPr txBox="1"/>
          <p:nvPr/>
        </p:nvSpPr>
        <p:spPr>
          <a:xfrm>
            <a:off x="2705100" y="3351963"/>
            <a:ext cx="228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7"/>
          <p:cNvSpPr txBox="1"/>
          <p:nvPr/>
        </p:nvSpPr>
        <p:spPr>
          <a:xfrm>
            <a:off x="2552788" y="4202939"/>
            <a:ext cx="19041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48A5C0-BD98-7989-247B-B041111A96B0}"/>
              </a:ext>
            </a:extLst>
          </p:cNvPr>
          <p:cNvSpPr txBox="1"/>
          <p:nvPr/>
        </p:nvSpPr>
        <p:spPr>
          <a:xfrm>
            <a:off x="2838430" y="1494896"/>
            <a:ext cx="70257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program is dumped into the Arduino which acts a brain of the robot.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306825-D288-520F-5FD8-718559F645B7}"/>
              </a:ext>
            </a:extLst>
          </p:cNvPr>
          <p:cNvSpPr txBox="1"/>
          <p:nvPr/>
        </p:nvSpPr>
        <p:spPr>
          <a:xfrm flipH="1">
            <a:off x="3039404" y="2342462"/>
            <a:ext cx="6791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robot moves either by following line, voice-controlled, remote-control.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E4F8A2-2392-33E6-25AB-00914826B987}"/>
              </a:ext>
            </a:extLst>
          </p:cNvPr>
          <p:cNvSpPr txBox="1"/>
          <p:nvPr/>
        </p:nvSpPr>
        <p:spPr>
          <a:xfrm>
            <a:off x="3228516" y="3234853"/>
            <a:ext cx="6752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program is dumped in the Arduino to develop smart dustbin.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88331A-6754-42C4-1DFB-92E76FF095A5}"/>
              </a:ext>
            </a:extLst>
          </p:cNvPr>
          <p:cNvSpPr txBox="1"/>
          <p:nvPr/>
        </p:nvSpPr>
        <p:spPr>
          <a:xfrm>
            <a:off x="3048000" y="4082760"/>
            <a:ext cx="6736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robot carries the dustbin and the user controls the robot as per user’s requirements.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99060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8" descr="Chart, histogram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8"/>
          <p:cNvSpPr txBox="1"/>
          <p:nvPr/>
        </p:nvSpPr>
        <p:spPr>
          <a:xfrm>
            <a:off x="2743200" y="-9236"/>
            <a:ext cx="67818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Expected Outcomes Of The Project</a:t>
            </a:r>
            <a:endParaRPr sz="36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8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227" name="Google Shape;227;p8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228" name="Google Shape;228;p8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8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8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0" name="Google Shape;230;p8"/>
          <p:cNvSpPr/>
          <p:nvPr/>
        </p:nvSpPr>
        <p:spPr>
          <a:xfrm>
            <a:off x="1905428" y="756160"/>
            <a:ext cx="8533972" cy="542505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0"/>
                </a:moveTo>
                <a:close/>
                <a:lnTo>
                  <a:pt x="-10000" y="120000"/>
                </a:lnTo>
              </a:path>
              <a:path w="120000" h="120000" fill="none" extrusionOk="0">
                <a:moveTo>
                  <a:pt x="-10000" y="22500"/>
                </a:moveTo>
                <a:lnTo>
                  <a:pt x="-46000" y="135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114300" lvl="1" indent="-152400">
              <a:lnSpc>
                <a:spcPct val="75000"/>
              </a:lnSpc>
              <a:buClr>
                <a:schemeClr val="dk1"/>
              </a:buClr>
              <a:buSzPts val="2400"/>
              <a:buFont typeface="Times New Roman"/>
              <a:buChar char="•"/>
            </a:pPr>
            <a:endParaRPr sz="2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0E027E1-639B-AEBE-2054-609A4017977A}"/>
              </a:ext>
            </a:extLst>
          </p:cNvPr>
          <p:cNvSpPr>
            <a:spLocks noGrp="1"/>
          </p:cNvSpPr>
          <p:nvPr/>
        </p:nvSpPr>
        <p:spPr>
          <a:xfrm>
            <a:off x="1295402" y="17695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overview outcomes from the line following robot and dut are: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Line Tracking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Voice-controlled robot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Decision Making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Remote controlled robot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22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Energy Efficiency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0"/>
            <a:ext cx="99060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5000" y="10762"/>
            <a:ext cx="1143000" cy="83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9"/>
          <p:cNvSpPr txBox="1"/>
          <p:nvPr/>
        </p:nvSpPr>
        <p:spPr>
          <a:xfrm>
            <a:off x="2743200" y="0"/>
            <a:ext cx="6781800" cy="838200"/>
          </a:xfrm>
          <a:prstGeom prst="rect">
            <a:avLst/>
          </a:prstGeom>
          <a:solidFill>
            <a:srgbClr val="93B3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3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Obtained Output</a:t>
            </a:r>
            <a:endParaRPr sz="39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9" name="Google Shape;239;p9"/>
          <p:cNvSpPr txBox="1"/>
          <p:nvPr/>
        </p:nvSpPr>
        <p:spPr>
          <a:xfrm>
            <a:off x="665018" y="1209964"/>
            <a:ext cx="9642763" cy="1679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line following robot  can sense the path  by IR  sensor.</a:t>
            </a:r>
          </a:p>
          <a:p>
            <a:pPr marL="342900" indent="-342900"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infrared receiver is also activated and the development of dut  also activated successfully.</a:t>
            </a:r>
            <a:endParaRPr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0" name="Google Shape;240;p9"/>
          <p:cNvSpPr txBox="1">
            <a:spLocks noGrp="1"/>
          </p:cNvSpPr>
          <p:nvPr>
            <p:ph type="dt" idx="10"/>
          </p:nvPr>
        </p:nvSpPr>
        <p:spPr>
          <a:xfrm>
            <a:off x="1981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15/6/2023</a:t>
            </a:r>
            <a:endParaRPr dirty="0"/>
          </a:p>
        </p:txBody>
      </p:sp>
      <p:sp>
        <p:nvSpPr>
          <p:cNvPr id="241" name="Google Shape;241;p9"/>
          <p:cNvSpPr txBox="1">
            <a:spLocks noGrp="1"/>
          </p:cNvSpPr>
          <p:nvPr>
            <p:ph type="ftr" idx="11"/>
          </p:nvPr>
        </p:nvSpPr>
        <p:spPr>
          <a:xfrm>
            <a:off x="4648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Mini Project Presentation</a:t>
            </a:r>
            <a:endParaRPr/>
          </a:p>
        </p:txBody>
      </p:sp>
      <p:sp>
        <p:nvSpPr>
          <p:cNvPr id="242" name="Google Shape;242;p9"/>
          <p:cNvSpPr txBox="1">
            <a:spLocks noGrp="1"/>
          </p:cNvSpPr>
          <p:nvPr>
            <p:ph type="sldNum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pPr/>
              <a:t>9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9"/>
          <p:cNvSpPr/>
          <p:nvPr/>
        </p:nvSpPr>
        <p:spPr>
          <a:xfrm>
            <a:off x="1528446" y="6333992"/>
            <a:ext cx="9139555" cy="1905"/>
          </a:xfrm>
          <a:custGeom>
            <a:avLst/>
            <a:gdLst/>
            <a:ahLst/>
            <a:cxnLst/>
            <a:rect l="l" t="t" r="r" b="b"/>
            <a:pathLst>
              <a:path w="9139555" h="1904" extrusionOk="0">
                <a:moveTo>
                  <a:pt x="0" y="0"/>
                </a:moveTo>
                <a:lnTo>
                  <a:pt x="9139236" y="1586"/>
                </a:ln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D464A5-4894-CED6-79E8-21BF57047C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1" y="2632364"/>
            <a:ext cx="7144326" cy="33580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658</Words>
  <Application>Microsoft Office PowerPoint</Application>
  <PresentationFormat>Widescreen</PresentationFormat>
  <Paragraphs>122</Paragraphs>
  <Slides>14</Slides>
  <Notes>14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Office Theme</vt:lpstr>
      <vt:lpstr>Mini Project Presentation</vt:lpstr>
      <vt:lpstr>Presentation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Presentation</dc:title>
  <dc:creator>Sneka</dc:creator>
  <cp:lastModifiedBy>Sneka P</cp:lastModifiedBy>
  <cp:revision>7</cp:revision>
  <dcterms:created xsi:type="dcterms:W3CDTF">2023-06-07T11:54:21Z</dcterms:created>
  <dcterms:modified xsi:type="dcterms:W3CDTF">2024-12-19T09:13:28Z</dcterms:modified>
</cp:coreProperties>
</file>

<file path=docProps/thumbnail.jpeg>
</file>